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2" r:id="rId6"/>
    <p:sldId id="261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보통 스타일 1 - 강조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448" autoAdjust="0"/>
    <p:restoredTop sz="94660"/>
  </p:normalViewPr>
  <p:slideViewPr>
    <p:cSldViewPr snapToGrid="0">
      <p:cViewPr varScale="1">
        <p:scale>
          <a:sx n="70" d="100"/>
          <a:sy n="70" d="100"/>
        </p:scale>
        <p:origin x="66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매출액</c:v>
                </c:pt>
              </c:strCache>
            </c:strRef>
          </c:tx>
          <c:spPr>
            <a:gradFill>
              <a:gsLst>
                <a:gs pos="0">
                  <a:schemeClr val="accent2"/>
                </a:gs>
                <a:gs pos="100000">
                  <a:schemeClr val="accent2">
                    <a:lumMod val="84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6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</c:strCache>
            </c:strRef>
          </c:cat>
          <c:val>
            <c:numRef>
              <c:f>Sheet1!$B$2:$B$7</c:f>
              <c:numCache>
                <c:formatCode>#,##0</c:formatCode>
                <c:ptCount val="6"/>
                <c:pt idx="0">
                  <c:v>20370000</c:v>
                </c:pt>
                <c:pt idx="1">
                  <c:v>19894000</c:v>
                </c:pt>
                <c:pt idx="2">
                  <c:v>15930000</c:v>
                </c:pt>
                <c:pt idx="3">
                  <c:v>15693000</c:v>
                </c:pt>
                <c:pt idx="4">
                  <c:v>16293000</c:v>
                </c:pt>
                <c:pt idx="5">
                  <c:v>16281000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D99-434D-A882-4CC61F1D9814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41"/>
        <c:axId val="347888351"/>
        <c:axId val="347890847"/>
      </c:barChart>
      <c:catAx>
        <c:axId val="34788835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effectLst/>
                <a:latin typeface="+mn-lt"/>
                <a:ea typeface="+mn-ea"/>
                <a:cs typeface="+mn-cs"/>
              </a:defRPr>
            </a:pPr>
            <a:endParaRPr lang="ko-KR"/>
          </a:p>
        </c:txPr>
        <c:crossAx val="347890847"/>
        <c:crosses val="autoZero"/>
        <c:auto val="1"/>
        <c:lblAlgn val="ctr"/>
        <c:lblOffset val="100"/>
        <c:noMultiLvlLbl val="0"/>
      </c:catAx>
      <c:valAx>
        <c:axId val="347890847"/>
        <c:scaling>
          <c:orientation val="minMax"/>
        </c:scaling>
        <c:delete val="1"/>
        <c:axPos val="l"/>
        <c:numFmt formatCode="#,##0" sourceLinked="1"/>
        <c:majorTickMark val="none"/>
        <c:minorTickMark val="none"/>
        <c:tickLblPos val="nextTo"/>
        <c:crossAx val="34788835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lt1"/>
        </a:gs>
        <a:gs pos="68000">
          <a:schemeClr val="lt1">
            <a:lumMod val="85000"/>
          </a:schemeClr>
        </a:gs>
        <a:gs pos="100000">
          <a:schemeClr val="lt1"/>
        </a:gs>
      </a:gsLst>
      <a:lin ang="5400000" scaled="1"/>
      <a:tileRect/>
    </a:gra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4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>
      <a:effectLst/>
    </cs:defRPr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68000">
            <a:schemeClr val="lt1">
              <a:lumMod val="85000"/>
            </a:schemeClr>
          </a:gs>
          <a:gs pos="100000">
            <a:schemeClr val="lt1"/>
          </a:gs>
        </a:gsLst>
        <a:lin ang="5400000" scaled="1"/>
        <a:tileRect/>
      </a:gra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lt1"/>
    </cs:fontRef>
    <cs:spPr/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gradFill>
          <a:gsLst>
            <a:gs pos="0">
              <a:schemeClr val="phClr"/>
            </a:gs>
            <a:gs pos="100000">
              <a:schemeClr val="phClr">
                <a:lumMod val="84000"/>
              </a:schemeClr>
            </a:gs>
          </a:gsLst>
          <a:lin ang="5400000" scaled="1"/>
        </a:gra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dk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kern="1200">
      <a:effectLst/>
    </cs:defRPr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dk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0A4C401-6575-478F-8618-153E8F2AACE5}" type="doc">
      <dgm:prSet loTypeId="urn:microsoft.com/office/officeart/2008/layout/VerticalCurvedList" loCatId="list" qsTypeId="urn:microsoft.com/office/officeart/2005/8/quickstyle/simple5" qsCatId="simple" csTypeId="urn:microsoft.com/office/officeart/2005/8/colors/colorful3" csCatId="colorful" phldr="1"/>
      <dgm:spPr/>
      <dgm:t>
        <a:bodyPr/>
        <a:lstStyle/>
        <a:p>
          <a:pPr latinLnBrk="1"/>
          <a:endParaRPr lang="ko-KR" altLang="en-US"/>
        </a:p>
      </dgm:t>
    </dgm:pt>
    <dgm:pt modelId="{1991B858-DCCA-4236-8BFE-F56F1FA08586}">
      <dgm:prSet phldrT="[텍스트]"/>
      <dgm:spPr/>
      <dgm:t>
        <a:bodyPr/>
        <a:lstStyle/>
        <a:p>
          <a:pPr latinLnBrk="1"/>
          <a:r>
            <a:rPr lang="en-US" altLang="en-US" dirty="0" smtClean="0"/>
            <a:t>2</a:t>
          </a:r>
          <a:r>
            <a:rPr lang="ko-KR" altLang="en-US" dirty="0" smtClean="0"/>
            <a:t>월 </a:t>
          </a:r>
          <a:r>
            <a:rPr lang="ko-KR" altLang="en-US" dirty="0" err="1" smtClean="0"/>
            <a:t>일성건어물</a:t>
          </a:r>
          <a:r>
            <a:rPr lang="ko-KR" altLang="en-US" dirty="0" smtClean="0"/>
            <a:t> 개업</a:t>
          </a:r>
          <a:endParaRPr lang="ko-KR" altLang="en-US" dirty="0"/>
        </a:p>
      </dgm:t>
    </dgm:pt>
    <dgm:pt modelId="{EC12F022-610E-4EF2-A1A1-A951A792EFA6}" type="parTrans" cxnId="{8D24506B-200A-4CE6-B8A4-1F93810BA06D}">
      <dgm:prSet/>
      <dgm:spPr/>
      <dgm:t>
        <a:bodyPr/>
        <a:lstStyle/>
        <a:p>
          <a:pPr latinLnBrk="1"/>
          <a:endParaRPr lang="ko-KR" altLang="en-US"/>
        </a:p>
      </dgm:t>
    </dgm:pt>
    <dgm:pt modelId="{A5F2E9FF-8A8C-4326-9F47-DBC9562CF716}" type="sibTrans" cxnId="{8D24506B-200A-4CE6-B8A4-1F93810BA06D}">
      <dgm:prSet/>
      <dgm:spPr/>
      <dgm:t>
        <a:bodyPr/>
        <a:lstStyle/>
        <a:p>
          <a:pPr latinLnBrk="1"/>
          <a:endParaRPr lang="ko-KR" altLang="en-US"/>
        </a:p>
      </dgm:t>
    </dgm:pt>
    <dgm:pt modelId="{E84C733B-5CC9-427A-B9F2-CFCA7FE489D4}">
      <dgm:prSet phldrT="[텍스트]"/>
      <dgm:spPr/>
      <dgm:t>
        <a:bodyPr/>
        <a:lstStyle/>
        <a:p>
          <a:pPr latinLnBrk="1"/>
          <a:r>
            <a:rPr lang="en-US" altLang="en-US" dirty="0" smtClean="0"/>
            <a:t>7</a:t>
          </a:r>
          <a:r>
            <a:rPr lang="ko-KR" altLang="en-US" dirty="0" smtClean="0"/>
            <a:t>월 인터넷 쇼핑몰 시작</a:t>
          </a:r>
          <a:endParaRPr lang="ko-KR" altLang="en-US" dirty="0"/>
        </a:p>
      </dgm:t>
    </dgm:pt>
    <dgm:pt modelId="{6288FBC9-FAA9-4AB1-9473-5E01677BDF62}" type="parTrans" cxnId="{FA7998ED-4DE7-4234-8FA5-EBC054356665}">
      <dgm:prSet/>
      <dgm:spPr/>
      <dgm:t>
        <a:bodyPr/>
        <a:lstStyle/>
        <a:p>
          <a:pPr latinLnBrk="1"/>
          <a:endParaRPr lang="ko-KR" altLang="en-US"/>
        </a:p>
      </dgm:t>
    </dgm:pt>
    <dgm:pt modelId="{078FE933-1CF3-4E56-A28C-E80C1616E0D1}" type="sibTrans" cxnId="{FA7998ED-4DE7-4234-8FA5-EBC054356665}">
      <dgm:prSet/>
      <dgm:spPr/>
      <dgm:t>
        <a:bodyPr/>
        <a:lstStyle/>
        <a:p>
          <a:pPr latinLnBrk="1"/>
          <a:endParaRPr lang="ko-KR" altLang="en-US"/>
        </a:p>
      </dgm:t>
    </dgm:pt>
    <dgm:pt modelId="{E6F03E2E-3D23-4DB9-8EFB-04301991D40E}">
      <dgm:prSet phldrT="[텍스트]"/>
      <dgm:spPr/>
      <dgm:t>
        <a:bodyPr/>
        <a:lstStyle/>
        <a:p>
          <a:pPr latinLnBrk="1"/>
          <a:r>
            <a:rPr lang="en-US" altLang="en-US" dirty="0" smtClean="0"/>
            <a:t>2</a:t>
          </a:r>
          <a:r>
            <a:rPr lang="ko-KR" altLang="en-US" dirty="0" smtClean="0"/>
            <a:t>월 상점과 인터넷 쇼핑몰 분업</a:t>
          </a:r>
          <a:endParaRPr lang="ko-KR" altLang="en-US" dirty="0"/>
        </a:p>
      </dgm:t>
    </dgm:pt>
    <dgm:pt modelId="{72E8364B-CBF8-4595-A08B-FDA232454B8A}" type="parTrans" cxnId="{11F8B96A-345B-4306-A5FD-F69DF6A0F143}">
      <dgm:prSet/>
      <dgm:spPr/>
      <dgm:t>
        <a:bodyPr/>
        <a:lstStyle/>
        <a:p>
          <a:pPr latinLnBrk="1"/>
          <a:endParaRPr lang="ko-KR" altLang="en-US"/>
        </a:p>
      </dgm:t>
    </dgm:pt>
    <dgm:pt modelId="{BC5D1BC6-3046-42BC-9F3B-705EB6CFD57B}" type="sibTrans" cxnId="{11F8B96A-345B-4306-A5FD-F69DF6A0F143}">
      <dgm:prSet/>
      <dgm:spPr/>
      <dgm:t>
        <a:bodyPr/>
        <a:lstStyle/>
        <a:p>
          <a:pPr latinLnBrk="1"/>
          <a:endParaRPr lang="ko-KR" altLang="en-US"/>
        </a:p>
      </dgm:t>
    </dgm:pt>
    <dgm:pt modelId="{9FF5A5C4-0883-48A3-92D3-BE875CEFB56F}">
      <dgm:prSet phldrT="[텍스트]"/>
      <dgm:spPr/>
      <dgm:t>
        <a:bodyPr/>
        <a:lstStyle/>
        <a:p>
          <a:pPr latinLnBrk="1"/>
          <a:r>
            <a:rPr lang="en-US" altLang="en-US" dirty="0" smtClean="0"/>
            <a:t>6</a:t>
          </a:r>
          <a:r>
            <a:rPr lang="ko-KR" altLang="en-US" dirty="0" smtClean="0"/>
            <a:t>월 </a:t>
          </a:r>
          <a:r>
            <a:rPr lang="ko-KR" altLang="en-US" dirty="0" err="1" smtClean="0"/>
            <a:t>네어버스토어팜</a:t>
          </a:r>
          <a:r>
            <a:rPr lang="en-US" altLang="en-US" dirty="0" smtClean="0"/>
            <a:t>,</a:t>
          </a:r>
          <a:r>
            <a:rPr lang="ko-KR" altLang="en-US" dirty="0" err="1" smtClean="0"/>
            <a:t>쿠팡</a:t>
          </a:r>
          <a:r>
            <a:rPr lang="en-US" altLang="en-US" dirty="0" smtClean="0"/>
            <a:t>,</a:t>
          </a:r>
          <a:r>
            <a:rPr lang="ko-KR" altLang="en-US" dirty="0" err="1" smtClean="0"/>
            <a:t>위메프</a:t>
          </a:r>
          <a:r>
            <a:rPr lang="ko-KR" altLang="en-US" dirty="0" smtClean="0"/>
            <a:t> 입점</a:t>
          </a:r>
          <a:endParaRPr lang="ko-KR" altLang="en-US" dirty="0"/>
        </a:p>
      </dgm:t>
    </dgm:pt>
    <dgm:pt modelId="{1B663D3C-BDBF-45AE-AD82-844A43B4F030}" type="parTrans" cxnId="{C2E378A5-BD65-4021-A4C9-3FDA2718FD8C}">
      <dgm:prSet/>
      <dgm:spPr/>
      <dgm:t>
        <a:bodyPr/>
        <a:lstStyle/>
        <a:p>
          <a:pPr latinLnBrk="1"/>
          <a:endParaRPr lang="ko-KR" altLang="en-US"/>
        </a:p>
      </dgm:t>
    </dgm:pt>
    <dgm:pt modelId="{1CE7977C-D3C5-49E7-AAE9-0F464BAF826F}" type="sibTrans" cxnId="{C2E378A5-BD65-4021-A4C9-3FDA2718FD8C}">
      <dgm:prSet/>
      <dgm:spPr/>
      <dgm:t>
        <a:bodyPr/>
        <a:lstStyle/>
        <a:p>
          <a:pPr latinLnBrk="1"/>
          <a:endParaRPr lang="ko-KR" altLang="en-US"/>
        </a:p>
      </dgm:t>
    </dgm:pt>
    <dgm:pt modelId="{2B8D19F0-B80D-45FF-AFE6-30EE35E042C8}" type="pres">
      <dgm:prSet presAssocID="{C0A4C401-6575-478F-8618-153E8F2AACE5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5C11B7E-1883-4D5E-87CB-3C5C1C7E725B}" type="pres">
      <dgm:prSet presAssocID="{C0A4C401-6575-478F-8618-153E8F2AACE5}" presName="Name1" presStyleCnt="0"/>
      <dgm:spPr/>
    </dgm:pt>
    <dgm:pt modelId="{82A454DD-EF23-48AD-87DF-E2E7926DF8C9}" type="pres">
      <dgm:prSet presAssocID="{C0A4C401-6575-478F-8618-153E8F2AACE5}" presName="cycle" presStyleCnt="0"/>
      <dgm:spPr/>
    </dgm:pt>
    <dgm:pt modelId="{F25F54BA-697C-4A5F-92B0-C45F5C584BC7}" type="pres">
      <dgm:prSet presAssocID="{C0A4C401-6575-478F-8618-153E8F2AACE5}" presName="srcNode" presStyleLbl="node1" presStyleIdx="0" presStyleCnt="4"/>
      <dgm:spPr/>
    </dgm:pt>
    <dgm:pt modelId="{1F520CDF-3924-462B-9328-9F7A10FC4695}" type="pres">
      <dgm:prSet presAssocID="{C0A4C401-6575-478F-8618-153E8F2AACE5}" presName="conn" presStyleLbl="parChTrans1D2" presStyleIdx="0" presStyleCnt="1"/>
      <dgm:spPr/>
      <dgm:t>
        <a:bodyPr/>
        <a:lstStyle/>
        <a:p>
          <a:pPr latinLnBrk="1"/>
          <a:endParaRPr lang="ko-KR" altLang="en-US"/>
        </a:p>
      </dgm:t>
    </dgm:pt>
    <dgm:pt modelId="{6691130F-E9B2-4EDD-AF96-704C305F7442}" type="pres">
      <dgm:prSet presAssocID="{C0A4C401-6575-478F-8618-153E8F2AACE5}" presName="extraNode" presStyleLbl="node1" presStyleIdx="0" presStyleCnt="4"/>
      <dgm:spPr/>
    </dgm:pt>
    <dgm:pt modelId="{91DE1A23-4EB3-4067-B6E8-D33270541693}" type="pres">
      <dgm:prSet presAssocID="{C0A4C401-6575-478F-8618-153E8F2AACE5}" presName="dstNode" presStyleLbl="node1" presStyleIdx="0" presStyleCnt="4"/>
      <dgm:spPr/>
    </dgm:pt>
    <dgm:pt modelId="{37ACAE8B-A1B2-45D3-95D5-A01A066861DD}" type="pres">
      <dgm:prSet presAssocID="{1991B858-DCCA-4236-8BFE-F56F1FA08586}" presName="text_1" presStyleLbl="node1" presStyleIdx="0" presStyleCnt="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8BBBF1D-A74A-45EC-9559-B24283CE9391}" type="pres">
      <dgm:prSet presAssocID="{1991B858-DCCA-4236-8BFE-F56F1FA08586}" presName="accent_1" presStyleCnt="0"/>
      <dgm:spPr/>
    </dgm:pt>
    <dgm:pt modelId="{1511A0CE-123E-44AB-9038-B7A0CC83507D}" type="pres">
      <dgm:prSet presAssocID="{1991B858-DCCA-4236-8BFE-F56F1FA08586}" presName="accentRepeatNode" presStyleLbl="solidFgAcc1" presStyleIdx="0" presStyleCnt="4"/>
      <dgm:spPr/>
    </dgm:pt>
    <dgm:pt modelId="{D8F36681-418E-4568-99AF-E98E3A6EF33E}" type="pres">
      <dgm:prSet presAssocID="{E84C733B-5CC9-427A-B9F2-CFCA7FE489D4}" presName="text_2" presStyleLbl="node1" presStyleIdx="1" presStyleCnt="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A80CAE0A-E545-4492-AAF1-5D3B7909CEE0}" type="pres">
      <dgm:prSet presAssocID="{E84C733B-5CC9-427A-B9F2-CFCA7FE489D4}" presName="accent_2" presStyleCnt="0"/>
      <dgm:spPr/>
    </dgm:pt>
    <dgm:pt modelId="{23D05531-1C9D-462A-99CD-3D57C34D55F3}" type="pres">
      <dgm:prSet presAssocID="{E84C733B-5CC9-427A-B9F2-CFCA7FE489D4}" presName="accentRepeatNode" presStyleLbl="solidFgAcc1" presStyleIdx="1" presStyleCnt="4"/>
      <dgm:spPr/>
    </dgm:pt>
    <dgm:pt modelId="{30E80180-F68A-42AB-8273-BBB3D1317F4E}" type="pres">
      <dgm:prSet presAssocID="{E6F03E2E-3D23-4DB9-8EFB-04301991D40E}" presName="text_3" presStyleLbl="node1" presStyleIdx="2" presStyleCnt="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9F24E463-0193-4E3B-8ACC-4F20880AE6FE}" type="pres">
      <dgm:prSet presAssocID="{E6F03E2E-3D23-4DB9-8EFB-04301991D40E}" presName="accent_3" presStyleCnt="0"/>
      <dgm:spPr/>
    </dgm:pt>
    <dgm:pt modelId="{CCA5292D-A51F-4A1C-B495-34226122E2E0}" type="pres">
      <dgm:prSet presAssocID="{E6F03E2E-3D23-4DB9-8EFB-04301991D40E}" presName="accentRepeatNode" presStyleLbl="solidFgAcc1" presStyleIdx="2" presStyleCnt="4"/>
      <dgm:spPr/>
    </dgm:pt>
    <dgm:pt modelId="{19B2115F-3D36-4510-A0E1-B83F53F6F819}" type="pres">
      <dgm:prSet presAssocID="{9FF5A5C4-0883-48A3-92D3-BE875CEFB56F}" presName="text_4" presStyleLbl="node1" presStyleIdx="3" presStyleCnt="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D0B789EB-F4CA-4C84-A4F8-8F6E37FA1EC6}" type="pres">
      <dgm:prSet presAssocID="{9FF5A5C4-0883-48A3-92D3-BE875CEFB56F}" presName="accent_4" presStyleCnt="0"/>
      <dgm:spPr/>
    </dgm:pt>
    <dgm:pt modelId="{87A8ECE4-9ADB-42EB-AE80-3876B208630D}" type="pres">
      <dgm:prSet presAssocID="{9FF5A5C4-0883-48A3-92D3-BE875CEFB56F}" presName="accentRepeatNode" presStyleLbl="solidFgAcc1" presStyleIdx="3" presStyleCnt="4"/>
      <dgm:spPr/>
    </dgm:pt>
  </dgm:ptLst>
  <dgm:cxnLst>
    <dgm:cxn modelId="{C840C1E6-B044-4EA1-A67F-BBD44885557E}" type="presOf" srcId="{E6F03E2E-3D23-4DB9-8EFB-04301991D40E}" destId="{30E80180-F68A-42AB-8273-BBB3D1317F4E}" srcOrd="0" destOrd="0" presId="urn:microsoft.com/office/officeart/2008/layout/VerticalCurvedList"/>
    <dgm:cxn modelId="{D11B658A-F35E-499B-9D13-23F46071A3A5}" type="presOf" srcId="{E84C733B-5CC9-427A-B9F2-CFCA7FE489D4}" destId="{D8F36681-418E-4568-99AF-E98E3A6EF33E}" srcOrd="0" destOrd="0" presId="urn:microsoft.com/office/officeart/2008/layout/VerticalCurvedList"/>
    <dgm:cxn modelId="{4BE730D1-0543-430B-9264-B0874F8C7362}" type="presOf" srcId="{A5F2E9FF-8A8C-4326-9F47-DBC9562CF716}" destId="{1F520CDF-3924-462B-9328-9F7A10FC4695}" srcOrd="0" destOrd="0" presId="urn:microsoft.com/office/officeart/2008/layout/VerticalCurvedList"/>
    <dgm:cxn modelId="{FA7998ED-4DE7-4234-8FA5-EBC054356665}" srcId="{C0A4C401-6575-478F-8618-153E8F2AACE5}" destId="{E84C733B-5CC9-427A-B9F2-CFCA7FE489D4}" srcOrd="1" destOrd="0" parTransId="{6288FBC9-FAA9-4AB1-9473-5E01677BDF62}" sibTransId="{078FE933-1CF3-4E56-A28C-E80C1616E0D1}"/>
    <dgm:cxn modelId="{C2E378A5-BD65-4021-A4C9-3FDA2718FD8C}" srcId="{C0A4C401-6575-478F-8618-153E8F2AACE5}" destId="{9FF5A5C4-0883-48A3-92D3-BE875CEFB56F}" srcOrd="3" destOrd="0" parTransId="{1B663D3C-BDBF-45AE-AD82-844A43B4F030}" sibTransId="{1CE7977C-D3C5-49E7-AAE9-0F464BAF826F}"/>
    <dgm:cxn modelId="{CF057F92-A570-46A3-A6E8-1A42E5FF0E2C}" type="presOf" srcId="{C0A4C401-6575-478F-8618-153E8F2AACE5}" destId="{2B8D19F0-B80D-45FF-AFE6-30EE35E042C8}" srcOrd="0" destOrd="0" presId="urn:microsoft.com/office/officeart/2008/layout/VerticalCurvedList"/>
    <dgm:cxn modelId="{9825CBA0-4DD7-4DE6-8F71-FF460052E771}" type="presOf" srcId="{9FF5A5C4-0883-48A3-92D3-BE875CEFB56F}" destId="{19B2115F-3D36-4510-A0E1-B83F53F6F819}" srcOrd="0" destOrd="0" presId="urn:microsoft.com/office/officeart/2008/layout/VerticalCurvedList"/>
    <dgm:cxn modelId="{BF383691-2420-4BB3-8CC2-BD8754AD607A}" type="presOf" srcId="{1991B858-DCCA-4236-8BFE-F56F1FA08586}" destId="{37ACAE8B-A1B2-45D3-95D5-A01A066861DD}" srcOrd="0" destOrd="0" presId="urn:microsoft.com/office/officeart/2008/layout/VerticalCurvedList"/>
    <dgm:cxn modelId="{11F8B96A-345B-4306-A5FD-F69DF6A0F143}" srcId="{C0A4C401-6575-478F-8618-153E8F2AACE5}" destId="{E6F03E2E-3D23-4DB9-8EFB-04301991D40E}" srcOrd="2" destOrd="0" parTransId="{72E8364B-CBF8-4595-A08B-FDA232454B8A}" sibTransId="{BC5D1BC6-3046-42BC-9F3B-705EB6CFD57B}"/>
    <dgm:cxn modelId="{8D24506B-200A-4CE6-B8A4-1F93810BA06D}" srcId="{C0A4C401-6575-478F-8618-153E8F2AACE5}" destId="{1991B858-DCCA-4236-8BFE-F56F1FA08586}" srcOrd="0" destOrd="0" parTransId="{EC12F022-610E-4EF2-A1A1-A951A792EFA6}" sibTransId="{A5F2E9FF-8A8C-4326-9F47-DBC9562CF716}"/>
    <dgm:cxn modelId="{491FC817-0F9E-4F7C-B943-365388C043F7}" type="presParOf" srcId="{2B8D19F0-B80D-45FF-AFE6-30EE35E042C8}" destId="{55C11B7E-1883-4D5E-87CB-3C5C1C7E725B}" srcOrd="0" destOrd="0" presId="urn:microsoft.com/office/officeart/2008/layout/VerticalCurvedList"/>
    <dgm:cxn modelId="{91AD8F43-5B05-449C-BD1B-35E59AFCD326}" type="presParOf" srcId="{55C11B7E-1883-4D5E-87CB-3C5C1C7E725B}" destId="{82A454DD-EF23-48AD-87DF-E2E7926DF8C9}" srcOrd="0" destOrd="0" presId="urn:microsoft.com/office/officeart/2008/layout/VerticalCurvedList"/>
    <dgm:cxn modelId="{7F7F0F50-DA6C-4391-AC81-5049C9D33B5A}" type="presParOf" srcId="{82A454DD-EF23-48AD-87DF-E2E7926DF8C9}" destId="{F25F54BA-697C-4A5F-92B0-C45F5C584BC7}" srcOrd="0" destOrd="0" presId="urn:microsoft.com/office/officeart/2008/layout/VerticalCurvedList"/>
    <dgm:cxn modelId="{A01A99DE-4EED-4246-87DD-786FBADC5716}" type="presParOf" srcId="{82A454DD-EF23-48AD-87DF-E2E7926DF8C9}" destId="{1F520CDF-3924-462B-9328-9F7A10FC4695}" srcOrd="1" destOrd="0" presId="urn:microsoft.com/office/officeart/2008/layout/VerticalCurvedList"/>
    <dgm:cxn modelId="{72D2EC55-FB7C-4B83-85AE-637B41F22BBE}" type="presParOf" srcId="{82A454DD-EF23-48AD-87DF-E2E7926DF8C9}" destId="{6691130F-E9B2-4EDD-AF96-704C305F7442}" srcOrd="2" destOrd="0" presId="urn:microsoft.com/office/officeart/2008/layout/VerticalCurvedList"/>
    <dgm:cxn modelId="{CD96858E-3671-4243-9BA1-6022176DABEE}" type="presParOf" srcId="{82A454DD-EF23-48AD-87DF-E2E7926DF8C9}" destId="{91DE1A23-4EB3-4067-B6E8-D33270541693}" srcOrd="3" destOrd="0" presId="urn:microsoft.com/office/officeart/2008/layout/VerticalCurvedList"/>
    <dgm:cxn modelId="{406174B3-90A2-4B47-9E6D-680055CC9FA8}" type="presParOf" srcId="{55C11B7E-1883-4D5E-87CB-3C5C1C7E725B}" destId="{37ACAE8B-A1B2-45D3-95D5-A01A066861DD}" srcOrd="1" destOrd="0" presId="urn:microsoft.com/office/officeart/2008/layout/VerticalCurvedList"/>
    <dgm:cxn modelId="{C8546B0C-3342-43B9-8174-0E7DD3CDD1B0}" type="presParOf" srcId="{55C11B7E-1883-4D5E-87CB-3C5C1C7E725B}" destId="{58BBBF1D-A74A-45EC-9559-B24283CE9391}" srcOrd="2" destOrd="0" presId="urn:microsoft.com/office/officeart/2008/layout/VerticalCurvedList"/>
    <dgm:cxn modelId="{52DF42F4-171B-47BD-8218-5E83FE993E08}" type="presParOf" srcId="{58BBBF1D-A74A-45EC-9559-B24283CE9391}" destId="{1511A0CE-123E-44AB-9038-B7A0CC83507D}" srcOrd="0" destOrd="0" presId="urn:microsoft.com/office/officeart/2008/layout/VerticalCurvedList"/>
    <dgm:cxn modelId="{41BB83BA-A0FC-4863-90D7-24794ABB556E}" type="presParOf" srcId="{55C11B7E-1883-4D5E-87CB-3C5C1C7E725B}" destId="{D8F36681-418E-4568-99AF-E98E3A6EF33E}" srcOrd="3" destOrd="0" presId="urn:microsoft.com/office/officeart/2008/layout/VerticalCurvedList"/>
    <dgm:cxn modelId="{5916B6DB-88D7-43CA-A7AA-8DC53AEEFF61}" type="presParOf" srcId="{55C11B7E-1883-4D5E-87CB-3C5C1C7E725B}" destId="{A80CAE0A-E545-4492-AAF1-5D3B7909CEE0}" srcOrd="4" destOrd="0" presId="urn:microsoft.com/office/officeart/2008/layout/VerticalCurvedList"/>
    <dgm:cxn modelId="{D22E94A9-BFC1-48F8-A665-7DB93B96E3AB}" type="presParOf" srcId="{A80CAE0A-E545-4492-AAF1-5D3B7909CEE0}" destId="{23D05531-1C9D-462A-99CD-3D57C34D55F3}" srcOrd="0" destOrd="0" presId="urn:microsoft.com/office/officeart/2008/layout/VerticalCurvedList"/>
    <dgm:cxn modelId="{3A09BFE6-98C3-40C2-BE4F-0551E8850BF4}" type="presParOf" srcId="{55C11B7E-1883-4D5E-87CB-3C5C1C7E725B}" destId="{30E80180-F68A-42AB-8273-BBB3D1317F4E}" srcOrd="5" destOrd="0" presId="urn:microsoft.com/office/officeart/2008/layout/VerticalCurvedList"/>
    <dgm:cxn modelId="{55B79B5D-501A-492C-8847-D70DB165C0D1}" type="presParOf" srcId="{55C11B7E-1883-4D5E-87CB-3C5C1C7E725B}" destId="{9F24E463-0193-4E3B-8ACC-4F20880AE6FE}" srcOrd="6" destOrd="0" presId="urn:microsoft.com/office/officeart/2008/layout/VerticalCurvedList"/>
    <dgm:cxn modelId="{B7FD3A3A-44B1-41BF-917C-01D4565B9ECA}" type="presParOf" srcId="{9F24E463-0193-4E3B-8ACC-4F20880AE6FE}" destId="{CCA5292D-A51F-4A1C-B495-34226122E2E0}" srcOrd="0" destOrd="0" presId="urn:microsoft.com/office/officeart/2008/layout/VerticalCurvedList"/>
    <dgm:cxn modelId="{51E52AE3-049C-4E66-ADCD-FF0FE02CA845}" type="presParOf" srcId="{55C11B7E-1883-4D5E-87CB-3C5C1C7E725B}" destId="{19B2115F-3D36-4510-A0E1-B83F53F6F819}" srcOrd="7" destOrd="0" presId="urn:microsoft.com/office/officeart/2008/layout/VerticalCurvedList"/>
    <dgm:cxn modelId="{0B8443B9-44B0-4570-9632-354CFBA51007}" type="presParOf" srcId="{55C11B7E-1883-4D5E-87CB-3C5C1C7E725B}" destId="{D0B789EB-F4CA-4C84-A4F8-8F6E37FA1EC6}" srcOrd="8" destOrd="0" presId="urn:microsoft.com/office/officeart/2008/layout/VerticalCurvedList"/>
    <dgm:cxn modelId="{F0ACF261-B9E1-41EE-8BBA-6C188330EFDD}" type="presParOf" srcId="{D0B789EB-F4CA-4C84-A4F8-8F6E37FA1EC6}" destId="{87A8ECE4-9ADB-42EB-AE80-3876B208630D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520CDF-3924-462B-9328-9F7A10FC4695}">
      <dsp:nvSpPr>
        <dsp:cNvPr id="0" name=""/>
        <dsp:cNvSpPr/>
      </dsp:nvSpPr>
      <dsp:spPr>
        <a:xfrm>
          <a:off x="-5201808" y="-796759"/>
          <a:ext cx="6194449" cy="6194449"/>
        </a:xfrm>
        <a:prstGeom prst="blockArc">
          <a:avLst>
            <a:gd name="adj1" fmla="val 18900000"/>
            <a:gd name="adj2" fmla="val 2700000"/>
            <a:gd name="adj3" fmla="val 349"/>
          </a:avLst>
        </a:pr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ACAE8B-A1B2-45D3-95D5-A01A066861DD}">
      <dsp:nvSpPr>
        <dsp:cNvPr id="0" name=""/>
        <dsp:cNvSpPr/>
      </dsp:nvSpPr>
      <dsp:spPr>
        <a:xfrm>
          <a:off x="519731" y="353719"/>
          <a:ext cx="7127586" cy="707807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61822" tIns="68580" rIns="68580" bIns="68580" numCol="1" spcCol="1270" anchor="ctr" anchorCtr="0">
          <a:noAutofit/>
        </a:bodyPr>
        <a:lstStyle/>
        <a:p>
          <a:pPr lvl="0" algn="l" defTabSz="1200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2700" kern="1200" dirty="0" smtClean="0"/>
            <a:t>2</a:t>
          </a:r>
          <a:r>
            <a:rPr lang="ko-KR" altLang="en-US" sz="2700" kern="1200" dirty="0" smtClean="0"/>
            <a:t>월 </a:t>
          </a:r>
          <a:r>
            <a:rPr lang="ko-KR" altLang="en-US" sz="2700" kern="1200" dirty="0" err="1" smtClean="0"/>
            <a:t>일성건어물</a:t>
          </a:r>
          <a:r>
            <a:rPr lang="ko-KR" altLang="en-US" sz="2700" kern="1200" dirty="0" smtClean="0"/>
            <a:t> 개업</a:t>
          </a:r>
          <a:endParaRPr lang="ko-KR" altLang="en-US" sz="2700" kern="1200" dirty="0"/>
        </a:p>
      </dsp:txBody>
      <dsp:txXfrm>
        <a:off x="519731" y="353719"/>
        <a:ext cx="7127586" cy="707807"/>
      </dsp:txXfrm>
    </dsp:sp>
    <dsp:sp modelId="{1511A0CE-123E-44AB-9038-B7A0CC83507D}">
      <dsp:nvSpPr>
        <dsp:cNvPr id="0" name=""/>
        <dsp:cNvSpPr/>
      </dsp:nvSpPr>
      <dsp:spPr>
        <a:xfrm>
          <a:off x="77351" y="265243"/>
          <a:ext cx="884758" cy="88475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8F36681-418E-4568-99AF-E98E3A6EF33E}">
      <dsp:nvSpPr>
        <dsp:cNvPr id="0" name=""/>
        <dsp:cNvSpPr/>
      </dsp:nvSpPr>
      <dsp:spPr>
        <a:xfrm>
          <a:off x="925533" y="1415614"/>
          <a:ext cx="6721784" cy="707807"/>
        </a:xfrm>
        <a:prstGeom prst="rect">
          <a:avLst/>
        </a:prstGeom>
        <a:gradFill rotWithShape="0">
          <a:gsLst>
            <a:gs pos="0">
              <a:schemeClr val="accent3">
                <a:hueOff val="903533"/>
                <a:satOff val="33333"/>
                <a:lumOff val="-490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903533"/>
                <a:satOff val="33333"/>
                <a:lumOff val="-490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903533"/>
                <a:satOff val="33333"/>
                <a:lumOff val="-490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61822" tIns="68580" rIns="68580" bIns="68580" numCol="1" spcCol="1270" anchor="ctr" anchorCtr="0">
          <a:noAutofit/>
        </a:bodyPr>
        <a:lstStyle/>
        <a:p>
          <a:pPr lvl="0" algn="l" defTabSz="1200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2700" kern="1200" dirty="0" smtClean="0"/>
            <a:t>7</a:t>
          </a:r>
          <a:r>
            <a:rPr lang="ko-KR" altLang="en-US" sz="2700" kern="1200" dirty="0" smtClean="0"/>
            <a:t>월 인터넷 쇼핑몰 시작</a:t>
          </a:r>
          <a:endParaRPr lang="ko-KR" altLang="en-US" sz="2700" kern="1200" dirty="0"/>
        </a:p>
      </dsp:txBody>
      <dsp:txXfrm>
        <a:off x="925533" y="1415614"/>
        <a:ext cx="6721784" cy="707807"/>
      </dsp:txXfrm>
    </dsp:sp>
    <dsp:sp modelId="{23D05531-1C9D-462A-99CD-3D57C34D55F3}">
      <dsp:nvSpPr>
        <dsp:cNvPr id="0" name=""/>
        <dsp:cNvSpPr/>
      </dsp:nvSpPr>
      <dsp:spPr>
        <a:xfrm>
          <a:off x="483153" y="1327138"/>
          <a:ext cx="884758" cy="88475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903533"/>
              <a:satOff val="33333"/>
              <a:lumOff val="-490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30E80180-F68A-42AB-8273-BBB3D1317F4E}">
      <dsp:nvSpPr>
        <dsp:cNvPr id="0" name=""/>
        <dsp:cNvSpPr/>
      </dsp:nvSpPr>
      <dsp:spPr>
        <a:xfrm>
          <a:off x="925533" y="2477508"/>
          <a:ext cx="6721784" cy="707807"/>
        </a:xfrm>
        <a:prstGeom prst="rect">
          <a:avLst/>
        </a:prstGeom>
        <a:gradFill rotWithShape="0">
          <a:gsLst>
            <a:gs pos="0">
              <a:schemeClr val="accent3">
                <a:hueOff val="1807066"/>
                <a:satOff val="66667"/>
                <a:lumOff val="-980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1807066"/>
                <a:satOff val="66667"/>
                <a:lumOff val="-980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1807066"/>
                <a:satOff val="66667"/>
                <a:lumOff val="-980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61822" tIns="68580" rIns="68580" bIns="68580" numCol="1" spcCol="1270" anchor="ctr" anchorCtr="0">
          <a:noAutofit/>
        </a:bodyPr>
        <a:lstStyle/>
        <a:p>
          <a:pPr lvl="0" algn="l" defTabSz="1200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2700" kern="1200" dirty="0" smtClean="0"/>
            <a:t>2</a:t>
          </a:r>
          <a:r>
            <a:rPr lang="ko-KR" altLang="en-US" sz="2700" kern="1200" dirty="0" smtClean="0"/>
            <a:t>월 상점과 인터넷 쇼핑몰 분업</a:t>
          </a:r>
          <a:endParaRPr lang="ko-KR" altLang="en-US" sz="2700" kern="1200" dirty="0"/>
        </a:p>
      </dsp:txBody>
      <dsp:txXfrm>
        <a:off x="925533" y="2477508"/>
        <a:ext cx="6721784" cy="707807"/>
      </dsp:txXfrm>
    </dsp:sp>
    <dsp:sp modelId="{CCA5292D-A51F-4A1C-B495-34226122E2E0}">
      <dsp:nvSpPr>
        <dsp:cNvPr id="0" name=""/>
        <dsp:cNvSpPr/>
      </dsp:nvSpPr>
      <dsp:spPr>
        <a:xfrm>
          <a:off x="483153" y="2389032"/>
          <a:ext cx="884758" cy="88475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1807066"/>
              <a:satOff val="66667"/>
              <a:lumOff val="-9804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19B2115F-3D36-4510-A0E1-B83F53F6F819}">
      <dsp:nvSpPr>
        <dsp:cNvPr id="0" name=""/>
        <dsp:cNvSpPr/>
      </dsp:nvSpPr>
      <dsp:spPr>
        <a:xfrm>
          <a:off x="519731" y="3539403"/>
          <a:ext cx="7127586" cy="707807"/>
        </a:xfrm>
        <a:prstGeom prst="rect">
          <a:avLst/>
        </a:prstGeom>
        <a:gradFill rotWithShape="0">
          <a:gsLst>
            <a:gs pos="0">
              <a:schemeClr val="accent3">
                <a:hueOff val="2710599"/>
                <a:satOff val="100000"/>
                <a:lumOff val="-1470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2710599"/>
                <a:satOff val="100000"/>
                <a:lumOff val="-1470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2710599"/>
                <a:satOff val="100000"/>
                <a:lumOff val="-1470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61822" tIns="68580" rIns="68580" bIns="68580" numCol="1" spcCol="1270" anchor="ctr" anchorCtr="0">
          <a:noAutofit/>
        </a:bodyPr>
        <a:lstStyle/>
        <a:p>
          <a:pPr lvl="0" algn="l" defTabSz="1200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2700" kern="1200" dirty="0" smtClean="0"/>
            <a:t>6</a:t>
          </a:r>
          <a:r>
            <a:rPr lang="ko-KR" altLang="en-US" sz="2700" kern="1200" dirty="0" smtClean="0"/>
            <a:t>월 </a:t>
          </a:r>
          <a:r>
            <a:rPr lang="ko-KR" altLang="en-US" sz="2700" kern="1200" dirty="0" err="1" smtClean="0"/>
            <a:t>네어버스토어팜</a:t>
          </a:r>
          <a:r>
            <a:rPr lang="en-US" altLang="en-US" sz="2700" kern="1200" dirty="0" smtClean="0"/>
            <a:t>,</a:t>
          </a:r>
          <a:r>
            <a:rPr lang="ko-KR" altLang="en-US" sz="2700" kern="1200" dirty="0" err="1" smtClean="0"/>
            <a:t>쿠팡</a:t>
          </a:r>
          <a:r>
            <a:rPr lang="en-US" altLang="en-US" sz="2700" kern="1200" dirty="0" smtClean="0"/>
            <a:t>,</a:t>
          </a:r>
          <a:r>
            <a:rPr lang="ko-KR" altLang="en-US" sz="2700" kern="1200" dirty="0" err="1" smtClean="0"/>
            <a:t>위메프</a:t>
          </a:r>
          <a:r>
            <a:rPr lang="ko-KR" altLang="en-US" sz="2700" kern="1200" dirty="0" smtClean="0"/>
            <a:t> 입점</a:t>
          </a:r>
          <a:endParaRPr lang="ko-KR" altLang="en-US" sz="2700" kern="1200" dirty="0"/>
        </a:p>
      </dsp:txBody>
      <dsp:txXfrm>
        <a:off x="519731" y="3539403"/>
        <a:ext cx="7127586" cy="707807"/>
      </dsp:txXfrm>
    </dsp:sp>
    <dsp:sp modelId="{87A8ECE4-9ADB-42EB-AE80-3876B208630D}">
      <dsp:nvSpPr>
        <dsp:cNvPr id="0" name=""/>
        <dsp:cNvSpPr/>
      </dsp:nvSpPr>
      <dsp:spPr>
        <a:xfrm>
          <a:off x="77351" y="3450927"/>
          <a:ext cx="884758" cy="88475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2710599"/>
              <a:satOff val="100000"/>
              <a:lumOff val="-1470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png>
</file>

<file path=ppt/media/image24.png>
</file>

<file path=ppt/media/image25.jpg>
</file>

<file path=ppt/media/image3.png>
</file>

<file path=ppt/media/image4.jpeg>
</file>

<file path=ppt/media/image5.png>
</file>

<file path=ppt/media/image6.jpeg>
</file>

<file path=ppt/media/image7.png>
</file>

<file path=ppt/media/image8.jpeg>
</file>

<file path=ppt/media/image9.jp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96971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13860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4547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73705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6348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33001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3585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31453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58405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82168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31329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85821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diagramLayout" Target="../diagrams/layout1.xml"/><Relationship Id="rId7" Type="http://schemas.openxmlformats.org/officeDocument/2006/relationships/image" Target="../media/image7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image" Target="../media/image10.png"/><Relationship Id="rId7" Type="http://schemas.openxmlformats.org/officeDocument/2006/relationships/image" Target="../media/image14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Relationship Id="rId9" Type="http://schemas.openxmlformats.org/officeDocument/2006/relationships/image" Target="../media/image16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eg"/><Relationship Id="rId3" Type="http://schemas.openxmlformats.org/officeDocument/2006/relationships/image" Target="../media/image10.png"/><Relationship Id="rId7" Type="http://schemas.openxmlformats.org/officeDocument/2006/relationships/image" Target="../media/image2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jpeg"/><Relationship Id="rId5" Type="http://schemas.openxmlformats.org/officeDocument/2006/relationships/image" Target="../media/image18.jpeg"/><Relationship Id="rId4" Type="http://schemas.openxmlformats.org/officeDocument/2006/relationships/image" Target="../media/image17.jpeg"/><Relationship Id="rId9" Type="http://schemas.openxmlformats.org/officeDocument/2006/relationships/image" Target="../media/image2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24.png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6" Type="http://schemas.openxmlformats.org/officeDocument/2006/relationships/image" Target="../media/image23.png"/><Relationship Id="rId5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그룹 25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3" name="직각 삼각형 22"/>
            <p:cNvSpPr/>
            <p:nvPr/>
          </p:nvSpPr>
          <p:spPr>
            <a:xfrm>
              <a:off x="0" y="0"/>
              <a:ext cx="12192000" cy="6858000"/>
            </a:xfrm>
            <a:prstGeom prst="rtTriangle">
              <a:avLst/>
            </a:prstGeom>
            <a:solidFill>
              <a:schemeClr val="tx1">
                <a:alpha val="5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25" name="직선 연결선 24"/>
            <p:cNvCxnSpPr/>
            <p:nvPr/>
          </p:nvCxnSpPr>
          <p:spPr>
            <a:xfrm>
              <a:off x="173421" y="299545"/>
              <a:ext cx="11366938" cy="6432331"/>
            </a:xfrm>
            <a:prstGeom prst="line">
              <a:avLst/>
            </a:prstGeom>
            <a:ln w="38100">
              <a:solidFill>
                <a:schemeClr val="bg1"/>
              </a:solidFill>
              <a:prstDash val="sysDot"/>
              <a:headEnd type="diamond" w="med" len="med"/>
              <a:tailEnd type="diamond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그룹 21"/>
          <p:cNvGrpSpPr/>
          <p:nvPr/>
        </p:nvGrpSpPr>
        <p:grpSpPr>
          <a:xfrm>
            <a:off x="3153103" y="1671144"/>
            <a:ext cx="5439104" cy="2869324"/>
            <a:chOff x="3326524" y="1655379"/>
            <a:chExt cx="5439104" cy="2869324"/>
          </a:xfrm>
        </p:grpSpPr>
        <p:sp>
          <p:nvSpPr>
            <p:cNvPr id="20" name="모서리가 둥근 직사각형 19"/>
            <p:cNvSpPr/>
            <p:nvPr/>
          </p:nvSpPr>
          <p:spPr>
            <a:xfrm>
              <a:off x="3326524" y="1655379"/>
              <a:ext cx="5439104" cy="2869324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모서리가 둥근 직사각형 20"/>
            <p:cNvSpPr/>
            <p:nvPr/>
          </p:nvSpPr>
          <p:spPr>
            <a:xfrm>
              <a:off x="3536731" y="1828800"/>
              <a:ext cx="5008179" cy="2522483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 w="57150">
              <a:solidFill>
                <a:schemeClr val="bg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3363310" y="1954924"/>
            <a:ext cx="5118538" cy="1570804"/>
          </a:xfrm>
        </p:spPr>
        <p:txBody>
          <a:bodyPr/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r>
              <a:rPr lang="en-US" altLang="ko-KR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/>
            </a:r>
            <a:br>
              <a:rPr lang="en-US" altLang="ko-KR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</a:br>
            <a:r>
              <a:rPr lang="ko-KR" altLang="en-US" sz="32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온라인 마켓 사업소개</a:t>
            </a:r>
            <a:endParaRPr lang="ko-KR" altLang="en-US" sz="32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4514193" y="3617803"/>
            <a:ext cx="2816772" cy="638886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80000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gunomul.com</a:t>
            </a:r>
            <a:endParaRPr lang="ko-KR" alt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80000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13944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2271214" y="365125"/>
            <a:ext cx="8496869" cy="1325563"/>
          </a:xfrm>
        </p:spPr>
        <p:txBody>
          <a:bodyPr>
            <a:normAutofit/>
          </a:bodyPr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상반기 매출 실적</a:t>
            </a:r>
            <a:r>
              <a:rPr lang="en-US" altLang="ko-KR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 – </a:t>
            </a:r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주요 제품 군</a:t>
            </a:r>
            <a:endParaRPr lang="ko-KR" altLang="en-US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9" name="내용 개체 틀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60" y="643823"/>
            <a:ext cx="768163" cy="7681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55594" y="520074"/>
            <a:ext cx="121058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pattFill prst="pct20">
                  <a:fgClr>
                    <a:schemeClr val="accent5">
                      <a:lumMod val="75000"/>
                    </a:schemeClr>
                  </a:fgClr>
                  <a:bgClr>
                    <a:schemeClr val="accent2">
                      <a:lumMod val="75000"/>
                    </a:schemeClr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01.</a:t>
            </a:r>
            <a:endParaRPr lang="ko-KR" altLang="en-US" sz="6000" dirty="0">
              <a:pattFill prst="pct20">
                <a:fgClr>
                  <a:schemeClr val="accent5">
                    <a:lumMod val="75000"/>
                  </a:schemeClr>
                </a:fgClr>
                <a:bgClr>
                  <a:schemeClr val="accent2">
                    <a:lumMod val="75000"/>
                  </a:schemeClr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0116510"/>
              </p:ext>
            </p:extLst>
          </p:nvPr>
        </p:nvGraphicFramePr>
        <p:xfrm>
          <a:off x="995241" y="1690686"/>
          <a:ext cx="9853678" cy="4659432"/>
        </p:xfrm>
        <a:graphic>
          <a:graphicData uri="http://schemas.openxmlformats.org/drawingml/2006/table">
            <a:tbl>
              <a:tblPr firstRow="1" bandRow="1">
                <a:tableStyleId>{9DCAF9ED-07DC-4A11-8D7F-57B35C25682E}</a:tableStyleId>
              </a:tblPr>
              <a:tblGrid>
                <a:gridCol w="4001734">
                  <a:extLst>
                    <a:ext uri="{9D8B030D-6E8A-4147-A177-3AD203B41FA5}">
                      <a16:colId xmlns:a16="http://schemas.microsoft.com/office/drawing/2014/main" val="359491822"/>
                    </a:ext>
                  </a:extLst>
                </a:gridCol>
                <a:gridCol w="975324">
                  <a:extLst>
                    <a:ext uri="{9D8B030D-6E8A-4147-A177-3AD203B41FA5}">
                      <a16:colId xmlns:a16="http://schemas.microsoft.com/office/drawing/2014/main" val="1154501345"/>
                    </a:ext>
                  </a:extLst>
                </a:gridCol>
                <a:gridCol w="975324">
                  <a:extLst>
                    <a:ext uri="{9D8B030D-6E8A-4147-A177-3AD203B41FA5}">
                      <a16:colId xmlns:a16="http://schemas.microsoft.com/office/drawing/2014/main" val="2607224727"/>
                    </a:ext>
                  </a:extLst>
                </a:gridCol>
                <a:gridCol w="975324">
                  <a:extLst>
                    <a:ext uri="{9D8B030D-6E8A-4147-A177-3AD203B41FA5}">
                      <a16:colId xmlns:a16="http://schemas.microsoft.com/office/drawing/2014/main" val="686976836"/>
                    </a:ext>
                  </a:extLst>
                </a:gridCol>
                <a:gridCol w="975324">
                  <a:extLst>
                    <a:ext uri="{9D8B030D-6E8A-4147-A177-3AD203B41FA5}">
                      <a16:colId xmlns:a16="http://schemas.microsoft.com/office/drawing/2014/main" val="3723204944"/>
                    </a:ext>
                  </a:extLst>
                </a:gridCol>
                <a:gridCol w="975324">
                  <a:extLst>
                    <a:ext uri="{9D8B030D-6E8A-4147-A177-3AD203B41FA5}">
                      <a16:colId xmlns:a16="http://schemas.microsoft.com/office/drawing/2014/main" val="1962287796"/>
                    </a:ext>
                  </a:extLst>
                </a:gridCol>
                <a:gridCol w="975324">
                  <a:extLst>
                    <a:ext uri="{9D8B030D-6E8A-4147-A177-3AD203B41FA5}">
                      <a16:colId xmlns:a16="http://schemas.microsoft.com/office/drawing/2014/main" val="215583334"/>
                    </a:ext>
                  </a:extLst>
                </a:gridCol>
              </a:tblGrid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상품명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</a:t>
                      </a:r>
                      <a:r>
                        <a:rPr lang="ko-KR" altLang="en-US" dirty="0" smtClean="0"/>
                        <a:t>월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</a:t>
                      </a:r>
                      <a:r>
                        <a:rPr lang="ko-KR" altLang="en-US" dirty="0" smtClean="0"/>
                        <a:t>월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</a:t>
                      </a:r>
                      <a:r>
                        <a:rPr lang="ko-KR" altLang="en-US" dirty="0" smtClean="0"/>
                        <a:t>월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</a:t>
                      </a:r>
                      <a:r>
                        <a:rPr lang="ko-KR" altLang="en-US" dirty="0" smtClean="0"/>
                        <a:t>월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</a:t>
                      </a:r>
                      <a:r>
                        <a:rPr lang="ko-KR" altLang="en-US" dirty="0" smtClean="0"/>
                        <a:t>월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</a:t>
                      </a:r>
                      <a:r>
                        <a:rPr lang="ko-KR" altLang="en-US" dirty="0" smtClean="0"/>
                        <a:t>월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5298512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발 </a:t>
                      </a:r>
                      <a:r>
                        <a:rPr lang="ko-KR" altLang="en-US" b="1" dirty="0" err="1" smtClean="0"/>
                        <a:t>과메기</a:t>
                      </a:r>
                      <a:r>
                        <a:rPr lang="ko-KR" altLang="en-US" b="1" dirty="0" smtClean="0"/>
                        <a:t> 채소 세트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180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185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0910941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손질 발 </a:t>
                      </a:r>
                      <a:r>
                        <a:rPr lang="ko-KR" altLang="en-US" b="1" dirty="0" err="1" smtClean="0"/>
                        <a:t>과메기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604720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명태 </a:t>
                      </a:r>
                      <a:r>
                        <a:rPr lang="ko-KR" altLang="en-US" b="1" dirty="0" err="1" smtClean="0"/>
                        <a:t>알포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5350381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기장 </a:t>
                      </a:r>
                      <a:r>
                        <a:rPr lang="ko-KR" altLang="en-US" b="1" dirty="0" err="1" smtClean="0"/>
                        <a:t>돌미역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5751026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기장 다시마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0414642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반 건조 조미 두절 노가리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80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502586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국내 가공 무 조미 </a:t>
                      </a:r>
                      <a:r>
                        <a:rPr lang="ko-KR" altLang="en-US" b="1" dirty="0" err="1" smtClean="0"/>
                        <a:t>노가리채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9696038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국물 멸치</a:t>
                      </a:r>
                      <a:r>
                        <a:rPr lang="en-US" altLang="ko-KR" b="1" dirty="0" smtClean="0"/>
                        <a:t>-</a:t>
                      </a:r>
                      <a:r>
                        <a:rPr lang="ko-KR" altLang="en-US" b="1" dirty="0" err="1" smtClean="0"/>
                        <a:t>중멸</a:t>
                      </a:r>
                      <a:r>
                        <a:rPr lang="en-US" altLang="ko-KR" b="1" dirty="0" smtClean="0"/>
                        <a:t>(</a:t>
                      </a:r>
                      <a:r>
                        <a:rPr lang="ko-KR" altLang="en-US" b="1" dirty="0" smtClean="0"/>
                        <a:t>상</a:t>
                      </a:r>
                      <a:r>
                        <a:rPr lang="en-US" altLang="ko-KR" b="1" dirty="0" smtClean="0"/>
                        <a:t>,</a:t>
                      </a:r>
                      <a:r>
                        <a:rPr lang="ko-KR" altLang="en-US" b="1" dirty="0" smtClean="0"/>
                        <a:t>중</a:t>
                      </a:r>
                      <a:r>
                        <a:rPr lang="en-US" altLang="ko-KR" b="1" dirty="0" smtClean="0"/>
                        <a:t>)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110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107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114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113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5351613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볶음 멸치</a:t>
                      </a:r>
                      <a:r>
                        <a:rPr lang="en-US" altLang="ko-KR" b="1" dirty="0" smtClean="0"/>
                        <a:t>-</a:t>
                      </a:r>
                      <a:r>
                        <a:rPr lang="ko-KR" altLang="en-US" b="1" dirty="0" smtClean="0"/>
                        <a:t>자멸</a:t>
                      </a:r>
                      <a:r>
                        <a:rPr lang="en-US" altLang="ko-KR" b="1" dirty="0" smtClean="0"/>
                        <a:t>(</a:t>
                      </a:r>
                      <a:r>
                        <a:rPr lang="ko-KR" altLang="en-US" b="1" dirty="0" err="1" smtClean="0"/>
                        <a:t>특</a:t>
                      </a:r>
                      <a:r>
                        <a:rPr lang="en-US" altLang="ko-KR" b="1" dirty="0" smtClean="0"/>
                        <a:t>)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4926941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잔멸치</a:t>
                      </a:r>
                      <a:r>
                        <a:rPr lang="en-US" altLang="ko-KR" b="1" dirty="0" smtClean="0"/>
                        <a:t>-</a:t>
                      </a:r>
                      <a:r>
                        <a:rPr lang="ko-KR" altLang="en-US" b="1" dirty="0" err="1" smtClean="0"/>
                        <a:t>세멸</a:t>
                      </a:r>
                      <a:r>
                        <a:rPr lang="en-US" altLang="ko-KR" b="1" dirty="0" smtClean="0"/>
                        <a:t>(</a:t>
                      </a:r>
                      <a:r>
                        <a:rPr lang="ko-KR" altLang="en-US" b="1" dirty="0" err="1" smtClean="0"/>
                        <a:t>특</a:t>
                      </a:r>
                      <a:r>
                        <a:rPr lang="en-US" altLang="ko-KR" b="1" dirty="0" smtClean="0"/>
                        <a:t>)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4158427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국산 참 </a:t>
                      </a:r>
                      <a:r>
                        <a:rPr lang="ko-KR" altLang="en-US" b="1" dirty="0" err="1" smtClean="0"/>
                        <a:t>진미채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53990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33450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2271214" y="365125"/>
            <a:ext cx="8496869" cy="1325563"/>
          </a:xfrm>
        </p:spPr>
        <p:txBody>
          <a:bodyPr>
            <a:normAutofit/>
          </a:bodyPr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상반기 매출액</a:t>
            </a:r>
            <a:endParaRPr lang="ko-KR" altLang="en-US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9" name="내용 개체 틀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60" y="643823"/>
            <a:ext cx="768163" cy="7681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55594" y="520074"/>
            <a:ext cx="130837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pattFill prst="pct20">
                  <a:fgClr>
                    <a:schemeClr val="accent5">
                      <a:lumMod val="75000"/>
                    </a:schemeClr>
                  </a:fgClr>
                  <a:bgClr>
                    <a:schemeClr val="accent2">
                      <a:lumMod val="75000"/>
                    </a:schemeClr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02.</a:t>
            </a:r>
            <a:endParaRPr lang="ko-KR" altLang="en-US" sz="6000" dirty="0">
              <a:pattFill prst="pct20">
                <a:fgClr>
                  <a:schemeClr val="accent5">
                    <a:lumMod val="75000"/>
                  </a:schemeClr>
                </a:fgClr>
                <a:bgClr>
                  <a:schemeClr val="accent2">
                    <a:lumMod val="75000"/>
                  </a:schemeClr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graphicFrame>
        <p:nvGraphicFramePr>
          <p:cNvPr id="5" name="차트 4"/>
          <p:cNvGraphicFramePr/>
          <p:nvPr>
            <p:extLst>
              <p:ext uri="{D42A27DB-BD31-4B8C-83A1-F6EECF244321}">
                <p14:modId xmlns:p14="http://schemas.microsoft.com/office/powerpoint/2010/main" val="2513491411"/>
              </p:ext>
            </p:extLst>
          </p:nvPr>
        </p:nvGraphicFramePr>
        <p:xfrm>
          <a:off x="1978925" y="1690686"/>
          <a:ext cx="8584442" cy="49421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158400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/>
          <p:cNvSpPr/>
          <p:nvPr/>
        </p:nvSpPr>
        <p:spPr>
          <a:xfrm>
            <a:off x="2373365" y="614597"/>
            <a:ext cx="1604028" cy="1593938"/>
          </a:xfrm>
          <a:prstGeom prst="ellipse">
            <a:avLst/>
          </a:pr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  <a:endParaRPr lang="ko-KR" altLang="en-US" sz="60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1927027" y="2374859"/>
            <a:ext cx="2524600" cy="0"/>
          </a:xfrm>
          <a:prstGeom prst="line">
            <a:avLst/>
          </a:prstGeom>
          <a:ln w="28575">
            <a:solidFill>
              <a:schemeClr val="tx1"/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985707" y="2541184"/>
            <a:ext cx="2379343" cy="42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 소개</a:t>
            </a:r>
            <a:endParaRPr lang="ko-KR" altLang="en-US" sz="2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9" name="타원 8"/>
          <p:cNvSpPr/>
          <p:nvPr/>
        </p:nvSpPr>
        <p:spPr>
          <a:xfrm>
            <a:off x="5240855" y="614597"/>
            <a:ext cx="1604028" cy="1593938"/>
          </a:xfrm>
          <a:prstGeom prst="ellipse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  <a:endParaRPr lang="ko-KR" altLang="en-US" sz="60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4794517" y="2374859"/>
            <a:ext cx="2524600" cy="0"/>
          </a:xfrm>
          <a:prstGeom prst="line">
            <a:avLst/>
          </a:prstGeom>
          <a:ln w="28575">
            <a:solidFill>
              <a:schemeClr val="tx1"/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143746" y="2541184"/>
            <a:ext cx="192873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endParaRPr lang="en-US" altLang="ko-KR" sz="2400" dirty="0" smtClean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sz="24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주요 제품 군</a:t>
            </a:r>
            <a:endParaRPr lang="ko-KR" altLang="en-US" sz="2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3" name="타원 12"/>
          <p:cNvSpPr/>
          <p:nvPr/>
        </p:nvSpPr>
        <p:spPr>
          <a:xfrm>
            <a:off x="8108345" y="614597"/>
            <a:ext cx="1604028" cy="1593938"/>
          </a:xfrm>
          <a:prstGeom prst="ellipse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03</a:t>
            </a:r>
            <a:endParaRPr lang="ko-KR" altLang="en-US" sz="60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7662007" y="2374859"/>
            <a:ext cx="2524600" cy="0"/>
          </a:xfrm>
          <a:prstGeom prst="line">
            <a:avLst/>
          </a:prstGeom>
          <a:ln w="28575">
            <a:solidFill>
              <a:schemeClr val="tx1"/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7720687" y="2541184"/>
            <a:ext cx="25442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상반기 매출 현황</a:t>
            </a:r>
            <a:endParaRPr lang="ko-KR" altLang="en-US" sz="2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565"/>
          <a:stretch/>
        </p:blipFill>
        <p:spPr>
          <a:xfrm>
            <a:off x="2708653" y="3430417"/>
            <a:ext cx="6668431" cy="3496588"/>
          </a:xfrm>
          <a:prstGeom prst="rect">
            <a:avLst/>
          </a:prstGeom>
        </p:spPr>
      </p:pic>
      <p:sp>
        <p:nvSpPr>
          <p:cNvPr id="22" name="직각 삼각형 21"/>
          <p:cNvSpPr/>
          <p:nvPr/>
        </p:nvSpPr>
        <p:spPr>
          <a:xfrm>
            <a:off x="0" y="4929188"/>
            <a:ext cx="1771650" cy="1928812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각 삼각형 22"/>
          <p:cNvSpPr/>
          <p:nvPr/>
        </p:nvSpPr>
        <p:spPr>
          <a:xfrm rot="5400000" flipV="1">
            <a:off x="10320970" y="337505"/>
            <a:ext cx="2208537" cy="1533526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458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184426" y="850426"/>
            <a:ext cx="6871648" cy="5143500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0" y="-13648"/>
            <a:ext cx="9608024" cy="6871648"/>
            <a:chOff x="-1186218" y="-13648"/>
            <a:chExt cx="10794242" cy="6871648"/>
          </a:xfrm>
        </p:grpSpPr>
        <p:sp>
          <p:nvSpPr>
            <p:cNvPr id="2" name="사다리꼴 1"/>
            <p:cNvSpPr/>
            <p:nvPr/>
          </p:nvSpPr>
          <p:spPr>
            <a:xfrm>
              <a:off x="-51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2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사다리꼴 1"/>
            <p:cNvSpPr/>
            <p:nvPr/>
          </p:nvSpPr>
          <p:spPr>
            <a:xfrm>
              <a:off x="-59566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6">
                <a:lumMod val="5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사다리꼴 1"/>
            <p:cNvSpPr/>
            <p:nvPr/>
          </p:nvSpPr>
          <p:spPr>
            <a:xfrm>
              <a:off x="-11862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-525653" y="-1676400"/>
            <a:ext cx="4431021" cy="105567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8000" dirty="0" smtClean="0">
                <a:pattFill prst="pct75">
                  <a:fgClr>
                    <a:schemeClr val="accent2">
                      <a:lumMod val="75000"/>
                    </a:schemeClr>
                  </a:fgClr>
                  <a:bgClr>
                    <a:schemeClr val="bg1"/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1</a:t>
            </a:r>
            <a:endParaRPr lang="ko-KR" altLang="en-US" sz="68000" dirty="0">
              <a:pattFill prst="pct75">
                <a:fgClr>
                  <a:schemeClr val="accent2">
                    <a:lumMod val="75000"/>
                  </a:schemeClr>
                </a:fgClr>
                <a:bgClr>
                  <a:schemeClr val="bg1"/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744793" y="1943100"/>
            <a:ext cx="450956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 소개</a:t>
            </a:r>
            <a:endParaRPr lang="en-US" altLang="ko-KR" sz="44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122989" y="2775845"/>
            <a:ext cx="30700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2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- </a:t>
            </a:r>
            <a:r>
              <a:rPr lang="ko-KR" altLang="en-US" sz="3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2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온라인 마켓</a:t>
            </a:r>
            <a:endParaRPr lang="ko-KR" altLang="en-US" sz="36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2">
                  <a:lumMod val="50000"/>
                </a:schemeClr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98866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내용 개체 틀 10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4517649"/>
              </p:ext>
            </p:extLst>
          </p:nvPr>
        </p:nvGraphicFramePr>
        <p:xfrm>
          <a:off x="4217160" y="1690689"/>
          <a:ext cx="7710984" cy="46009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2271215" y="365125"/>
            <a:ext cx="3542731" cy="1325563"/>
          </a:xfrm>
        </p:spPr>
        <p:txBody>
          <a:bodyPr/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endParaRPr lang="ko-KR" altLang="en-US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9" name="내용 개체 틀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60" y="643823"/>
            <a:ext cx="768163" cy="7681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55594" y="520074"/>
            <a:ext cx="121058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pattFill prst="pct20">
                  <a:fgClr>
                    <a:schemeClr val="accent5">
                      <a:lumMod val="75000"/>
                    </a:schemeClr>
                  </a:fgClr>
                  <a:bgClr>
                    <a:schemeClr val="accent2">
                      <a:lumMod val="75000"/>
                    </a:schemeClr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01.</a:t>
            </a:r>
            <a:endParaRPr lang="ko-KR" altLang="en-US" sz="6000" dirty="0">
              <a:pattFill prst="pct20">
                <a:fgClr>
                  <a:schemeClr val="accent5">
                    <a:lumMod val="75000"/>
                  </a:schemeClr>
                </a:fgClr>
                <a:bgClr>
                  <a:schemeClr val="accent2">
                    <a:lumMod val="75000"/>
                  </a:schemeClr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230808" y="2095294"/>
            <a:ext cx="10374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outerShdw blurRad="50800" dist="38100" dir="2700000" algn="tl" rotWithShape="0">
                    <a:prstClr val="black"/>
                  </a:outerShdw>
                </a:effectLst>
                <a:latin typeface="Arial Rounded MT Bold" panose="020F0704030504030204" pitchFamily="34" charset="0"/>
              </a:rPr>
              <a:t>1981</a:t>
            </a:r>
            <a:endParaRPr lang="ko-KR" altLang="en-US" sz="28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>
                <a:outerShdw blurRad="50800" dist="38100" dir="2700000" algn="tl" rotWithShape="0">
                  <a:prstClr val="black"/>
                </a:outerShd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626593" y="3172199"/>
            <a:ext cx="10374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outerShdw blurRad="50800" dist="38100" dir="2700000" algn="tl" rotWithShape="0">
                    <a:prstClr val="black"/>
                  </a:outerShdw>
                </a:effectLst>
                <a:latin typeface="Arial Rounded MT Bold" panose="020F0704030504030204" pitchFamily="34" charset="0"/>
              </a:rPr>
              <a:t>2009</a:t>
            </a:r>
            <a:endParaRPr lang="ko-KR" altLang="en-US" sz="28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>
                <a:outerShdw blurRad="50800" dist="38100" dir="2700000" algn="tl" rotWithShape="0">
                  <a:prstClr val="black"/>
                </a:outerShd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626593" y="4256454"/>
            <a:ext cx="10374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outerShdw blurRad="50800" dist="38100" dir="2700000" algn="tl" rotWithShape="0">
                    <a:prstClr val="black"/>
                  </a:outerShdw>
                </a:effectLst>
                <a:latin typeface="Arial Rounded MT Bold" panose="020F0704030504030204" pitchFamily="34" charset="0"/>
              </a:rPr>
              <a:t>2013</a:t>
            </a:r>
            <a:endParaRPr lang="ko-KR" altLang="en-US" sz="28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>
                <a:outerShdw blurRad="50800" dist="38100" dir="2700000" algn="tl" rotWithShape="0">
                  <a:prstClr val="black"/>
                </a:outerShd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230808" y="5299762"/>
            <a:ext cx="10374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outerShdw blurRad="50800" dist="38100" dir="2700000" algn="tl" rotWithShape="0">
                    <a:prstClr val="black"/>
                  </a:outerShdw>
                </a:effectLst>
                <a:latin typeface="Arial Rounded MT Bold" panose="020F0704030504030204" pitchFamily="34" charset="0"/>
              </a:rPr>
              <a:t>2020</a:t>
            </a:r>
            <a:endParaRPr lang="ko-KR" altLang="en-US" sz="28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>
                <a:outerShdw blurRad="50800" dist="38100" dir="2700000" algn="tl" rotWithShape="0">
                  <a:prstClr val="black"/>
                </a:outerShdw>
              </a:effectLst>
              <a:latin typeface="Arial Rounded MT Bold" panose="020F0704030504030204" pitchFamily="34" charset="0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872" y="2852658"/>
            <a:ext cx="3629516" cy="2276991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155743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840105" y="506104"/>
            <a:ext cx="6871648" cy="5832143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0" y="-13648"/>
            <a:ext cx="9608024" cy="6871648"/>
            <a:chOff x="-1186218" y="-13648"/>
            <a:chExt cx="10794242" cy="6871648"/>
          </a:xfrm>
        </p:grpSpPr>
        <p:sp>
          <p:nvSpPr>
            <p:cNvPr id="2" name="사다리꼴 1"/>
            <p:cNvSpPr/>
            <p:nvPr/>
          </p:nvSpPr>
          <p:spPr>
            <a:xfrm>
              <a:off x="-51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2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사다리꼴 1"/>
            <p:cNvSpPr/>
            <p:nvPr/>
          </p:nvSpPr>
          <p:spPr>
            <a:xfrm>
              <a:off x="-59566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6">
                <a:lumMod val="5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사다리꼴 1"/>
            <p:cNvSpPr/>
            <p:nvPr/>
          </p:nvSpPr>
          <p:spPr>
            <a:xfrm>
              <a:off x="-11862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-525653" y="-1676400"/>
            <a:ext cx="5538696" cy="105567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8000" dirty="0">
                <a:pattFill prst="pct75">
                  <a:fgClr>
                    <a:schemeClr val="accent2">
                      <a:lumMod val="75000"/>
                    </a:schemeClr>
                  </a:fgClr>
                  <a:bgClr>
                    <a:schemeClr val="bg1"/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2</a:t>
            </a:r>
            <a:endParaRPr lang="ko-KR" altLang="en-US" sz="68000" dirty="0">
              <a:pattFill prst="pct75">
                <a:fgClr>
                  <a:schemeClr val="accent2">
                    <a:lumMod val="75000"/>
                  </a:schemeClr>
                </a:fgClr>
                <a:bgClr>
                  <a:schemeClr val="bg1"/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994356" y="2652735"/>
            <a:ext cx="331853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endParaRPr lang="en-US" altLang="ko-KR" sz="4400" b="1" dirty="0" smtClean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sz="4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주요 제품 군</a:t>
            </a:r>
            <a:endParaRPr lang="en-US" altLang="ko-KR" sz="44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29271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2271215" y="365125"/>
            <a:ext cx="3542731" cy="1325563"/>
          </a:xfrm>
        </p:spPr>
        <p:txBody>
          <a:bodyPr/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endParaRPr lang="ko-KR" altLang="en-US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9" name="내용 개체 틀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60" y="643823"/>
            <a:ext cx="768163" cy="7681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55594" y="520074"/>
            <a:ext cx="121058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pattFill prst="pct20">
                  <a:fgClr>
                    <a:schemeClr val="accent5">
                      <a:lumMod val="75000"/>
                    </a:schemeClr>
                  </a:fgClr>
                  <a:bgClr>
                    <a:schemeClr val="accent2">
                      <a:lumMod val="75000"/>
                    </a:schemeClr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01.</a:t>
            </a:r>
            <a:endParaRPr lang="ko-KR" altLang="en-US" sz="6000" dirty="0">
              <a:pattFill prst="pct20">
                <a:fgClr>
                  <a:schemeClr val="accent5">
                    <a:lumMod val="75000"/>
                  </a:schemeClr>
                </a:fgClr>
                <a:bgClr>
                  <a:schemeClr val="accent2">
                    <a:lumMod val="75000"/>
                  </a:schemeClr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774936" y="1845637"/>
            <a:ext cx="3060088" cy="4585647"/>
          </a:xfrm>
          <a:prstGeom prst="roundRect">
            <a:avLst>
              <a:gd name="adj" fmla="val 10869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1023585" y="2361062"/>
            <a:ext cx="2579427" cy="34119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2071474" y="5899122"/>
            <a:ext cx="467012" cy="46701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1539037" y="2124339"/>
            <a:ext cx="1501254" cy="110604"/>
          </a:xfrm>
          <a:prstGeom prst="rect">
            <a:avLst/>
          </a:prstGeom>
          <a:pattFill prst="pct60">
            <a:fgClr>
              <a:schemeClr val="tx1">
                <a:lumMod val="65000"/>
                <a:lumOff val="35000"/>
              </a:schemeClr>
            </a:fgClr>
            <a:bgClr>
              <a:schemeClr val="tx1">
                <a:lumMod val="50000"/>
                <a:lumOff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1203058" y="2668594"/>
            <a:ext cx="22204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주요 제품 군</a:t>
            </a:r>
            <a:endParaRPr lang="ko-KR" altLang="en-US" sz="28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743" y="3778046"/>
            <a:ext cx="1747109" cy="1747109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125" y="1845637"/>
            <a:ext cx="2061555" cy="2061555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125" y="4190986"/>
            <a:ext cx="2061555" cy="2061555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9697" y="1845637"/>
            <a:ext cx="2061555" cy="2061555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9697" y="4190986"/>
            <a:ext cx="2061555" cy="2061555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0268" y="1845637"/>
            <a:ext cx="2061555" cy="2061555"/>
          </a:xfrm>
          <a:prstGeom prst="rect">
            <a:avLst/>
          </a:prstGeom>
        </p:spPr>
      </p:pic>
      <p:pic>
        <p:nvPicPr>
          <p:cNvPr id="22" name="그림 21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0268" y="4190986"/>
            <a:ext cx="2061555" cy="2061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231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2271215" y="365125"/>
            <a:ext cx="3542731" cy="1325563"/>
          </a:xfrm>
        </p:spPr>
        <p:txBody>
          <a:bodyPr/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endParaRPr lang="ko-KR" altLang="en-US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9" name="내용 개체 틀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60" y="643823"/>
            <a:ext cx="768163" cy="7681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55594" y="520074"/>
            <a:ext cx="130837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pattFill prst="pct20">
                  <a:fgClr>
                    <a:schemeClr val="accent5">
                      <a:lumMod val="75000"/>
                    </a:schemeClr>
                  </a:fgClr>
                  <a:bgClr>
                    <a:schemeClr val="accent2">
                      <a:lumMod val="75000"/>
                    </a:schemeClr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02.</a:t>
            </a:r>
            <a:endParaRPr lang="ko-KR" altLang="en-US" sz="6000" dirty="0">
              <a:pattFill prst="pct20">
                <a:fgClr>
                  <a:schemeClr val="accent5">
                    <a:lumMod val="75000"/>
                  </a:schemeClr>
                </a:fgClr>
                <a:bgClr>
                  <a:schemeClr val="accent2">
                    <a:lumMod val="75000"/>
                  </a:schemeClr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774936" y="1845637"/>
            <a:ext cx="3060088" cy="4585647"/>
          </a:xfrm>
          <a:prstGeom prst="roundRect">
            <a:avLst>
              <a:gd name="adj" fmla="val 10869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1023585" y="2361062"/>
            <a:ext cx="2579427" cy="34119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2071474" y="5899122"/>
            <a:ext cx="467012" cy="46701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1539037" y="2124339"/>
            <a:ext cx="1501254" cy="110604"/>
          </a:xfrm>
          <a:prstGeom prst="rect">
            <a:avLst/>
          </a:prstGeom>
          <a:pattFill prst="pct60">
            <a:fgClr>
              <a:schemeClr val="tx1">
                <a:lumMod val="65000"/>
                <a:lumOff val="35000"/>
              </a:schemeClr>
            </a:fgClr>
            <a:bgClr>
              <a:schemeClr val="tx1">
                <a:lumMod val="50000"/>
                <a:lumOff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1203058" y="2668594"/>
            <a:ext cx="22268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기타 제품 군</a:t>
            </a:r>
            <a:endParaRPr lang="ko-KR" altLang="en-US" sz="28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743" y="3778046"/>
            <a:ext cx="1747109" cy="1747109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295" y="1845637"/>
            <a:ext cx="2065722" cy="2065722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295" y="4195727"/>
            <a:ext cx="2065722" cy="2065722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4638" y="1845637"/>
            <a:ext cx="2065722" cy="2065722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4638" y="4195727"/>
            <a:ext cx="2065722" cy="2065722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981" y="1845637"/>
            <a:ext cx="2065722" cy="2065722"/>
          </a:xfrm>
          <a:prstGeom prst="rect">
            <a:avLst/>
          </a:prstGeom>
        </p:spPr>
      </p:pic>
      <p:pic>
        <p:nvPicPr>
          <p:cNvPr id="22" name="그림 21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981" y="4195727"/>
            <a:ext cx="2065722" cy="2065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466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2271215" y="365125"/>
            <a:ext cx="3542731" cy="1325563"/>
          </a:xfrm>
        </p:spPr>
        <p:txBody>
          <a:bodyPr/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endParaRPr lang="ko-KR" altLang="en-US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9" name="내용 개체 틀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60" y="643823"/>
            <a:ext cx="768163" cy="7681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55594" y="520074"/>
            <a:ext cx="130837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pattFill prst="pct20">
                  <a:fgClr>
                    <a:schemeClr val="accent5">
                      <a:lumMod val="75000"/>
                    </a:schemeClr>
                  </a:fgClr>
                  <a:bgClr>
                    <a:schemeClr val="accent2">
                      <a:lumMod val="75000"/>
                    </a:schemeClr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03.</a:t>
            </a:r>
            <a:endParaRPr lang="ko-KR" altLang="en-US" sz="6000" dirty="0">
              <a:pattFill prst="pct20">
                <a:fgClr>
                  <a:schemeClr val="accent5">
                    <a:lumMod val="75000"/>
                  </a:schemeClr>
                </a:fgClr>
                <a:bgClr>
                  <a:schemeClr val="accent2">
                    <a:lumMod val="75000"/>
                  </a:schemeClr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774936" y="1845637"/>
            <a:ext cx="3060088" cy="4585647"/>
          </a:xfrm>
          <a:prstGeom prst="roundRect">
            <a:avLst>
              <a:gd name="adj" fmla="val 10869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1023585" y="2361062"/>
            <a:ext cx="2579427" cy="34119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2071474" y="5899122"/>
            <a:ext cx="467012" cy="46701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1539037" y="2124339"/>
            <a:ext cx="1501254" cy="110604"/>
          </a:xfrm>
          <a:prstGeom prst="rect">
            <a:avLst/>
          </a:prstGeom>
          <a:pattFill prst="pct60">
            <a:fgClr>
              <a:schemeClr val="tx1">
                <a:lumMod val="65000"/>
                <a:lumOff val="35000"/>
              </a:schemeClr>
            </a:fgClr>
            <a:bgClr>
              <a:schemeClr val="tx1">
                <a:lumMod val="50000"/>
                <a:lumOff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1421426" y="2641298"/>
            <a:ext cx="174438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계절 제품</a:t>
            </a:r>
            <a:endParaRPr lang="en-US" altLang="ko-KR" sz="2800" b="1" spc="50" dirty="0" smtClean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2800" b="1" spc="50" dirty="0" err="1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과메기</a:t>
            </a:r>
            <a:endParaRPr lang="ko-KR" altLang="en-US" sz="28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743" y="3778046"/>
            <a:ext cx="1747109" cy="1747109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9550" y="1954820"/>
            <a:ext cx="6078446" cy="4254912"/>
          </a:xfrm>
          <a:prstGeom prst="rect">
            <a:avLst/>
          </a:prstGeom>
        </p:spPr>
      </p:pic>
      <p:pic>
        <p:nvPicPr>
          <p:cNvPr id="3" name="과메기영상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266829" y="2361062"/>
            <a:ext cx="5310186" cy="2975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392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0740" y="-13649"/>
            <a:ext cx="6951260" cy="6871649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0" y="-13648"/>
            <a:ext cx="9608024" cy="6871648"/>
            <a:chOff x="-1186218" y="-13648"/>
            <a:chExt cx="10794242" cy="6871648"/>
          </a:xfrm>
        </p:grpSpPr>
        <p:sp>
          <p:nvSpPr>
            <p:cNvPr id="2" name="사다리꼴 1"/>
            <p:cNvSpPr/>
            <p:nvPr/>
          </p:nvSpPr>
          <p:spPr>
            <a:xfrm>
              <a:off x="-51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2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사다리꼴 1"/>
            <p:cNvSpPr/>
            <p:nvPr/>
          </p:nvSpPr>
          <p:spPr>
            <a:xfrm>
              <a:off x="-59566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6">
                <a:lumMod val="5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사다리꼴 1"/>
            <p:cNvSpPr/>
            <p:nvPr/>
          </p:nvSpPr>
          <p:spPr>
            <a:xfrm>
              <a:off x="-11862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-525653" y="-1676400"/>
            <a:ext cx="5538696" cy="105567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8000" dirty="0">
                <a:pattFill prst="pct75">
                  <a:fgClr>
                    <a:schemeClr val="accent2">
                      <a:lumMod val="75000"/>
                    </a:schemeClr>
                  </a:fgClr>
                  <a:bgClr>
                    <a:schemeClr val="bg1"/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3</a:t>
            </a:r>
            <a:endParaRPr lang="ko-KR" altLang="en-US" sz="68000" dirty="0">
              <a:pattFill prst="pct75">
                <a:fgClr>
                  <a:schemeClr val="accent2">
                    <a:lumMod val="75000"/>
                  </a:schemeClr>
                </a:fgClr>
                <a:bgClr>
                  <a:schemeClr val="bg1"/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540269" y="2652735"/>
            <a:ext cx="2581156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상반기</a:t>
            </a:r>
            <a:endParaRPr lang="en-US" altLang="ko-KR" sz="4400" b="1" dirty="0" smtClean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sz="4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매출 현황</a:t>
            </a:r>
            <a:endParaRPr lang="en-US" altLang="ko-KR" sz="44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27187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687</TotalTime>
  <Words>230</Words>
  <Application>Microsoft Office PowerPoint</Application>
  <PresentationFormat>와이드스크린</PresentationFormat>
  <Paragraphs>126</Paragraphs>
  <Slides>11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7" baseType="lpstr">
      <vt:lpstr>HY헤드라인M</vt:lpstr>
      <vt:lpstr>KBIZ한마음고딕 B</vt:lpstr>
      <vt:lpstr>맑은 고딕</vt:lpstr>
      <vt:lpstr>Arial</vt:lpstr>
      <vt:lpstr>Arial Rounded MT Bold</vt:lpstr>
      <vt:lpstr>Office 테마</vt:lpstr>
      <vt:lpstr>일성 건어물 온라인 마켓 사업소개</vt:lpstr>
      <vt:lpstr>PowerPoint 프레젠테이션</vt:lpstr>
      <vt:lpstr>PowerPoint 프레젠테이션</vt:lpstr>
      <vt:lpstr>일성 건어물</vt:lpstr>
      <vt:lpstr>PowerPoint 프레젠테이션</vt:lpstr>
      <vt:lpstr>일성 건어물</vt:lpstr>
      <vt:lpstr>일성 건어물</vt:lpstr>
      <vt:lpstr>일성 건어물</vt:lpstr>
      <vt:lpstr>PowerPoint 프레젠테이션</vt:lpstr>
      <vt:lpstr>상반기 매출 실적 – 주요 제품 군</vt:lpstr>
      <vt:lpstr>상반기 매출액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일성 건어물 온라인 마켓 사업소개</dc:title>
  <dc:creator>USER</dc:creator>
  <cp:lastModifiedBy>USER</cp:lastModifiedBy>
  <cp:revision>48</cp:revision>
  <dcterms:created xsi:type="dcterms:W3CDTF">2020-11-04T05:14:59Z</dcterms:created>
  <dcterms:modified xsi:type="dcterms:W3CDTF">2020-11-28T14:10:23Z</dcterms:modified>
</cp:coreProperties>
</file>

<file path=docProps/thumbnail.jpeg>
</file>